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269" r:id="rId3"/>
    <p:sldId id="1271" r:id="rId4"/>
    <p:sldId id="1270" r:id="rId5"/>
    <p:sldId id="1272" r:id="rId6"/>
    <p:sldId id="1238" r:id="rId7"/>
    <p:sldId id="1242" r:id="rId8"/>
    <p:sldId id="1243" r:id="rId9"/>
    <p:sldId id="1245" r:id="rId10"/>
    <p:sldId id="1273" r:id="rId11"/>
    <p:sldId id="1274" r:id="rId12"/>
    <p:sldId id="1275" r:id="rId13"/>
    <p:sldId id="1276" r:id="rId14"/>
    <p:sldId id="1249" r:id="rId15"/>
    <p:sldId id="1251" r:id="rId16"/>
    <p:sldId id="1252" r:id="rId17"/>
    <p:sldId id="1277" r:id="rId18"/>
    <p:sldId id="1278" r:id="rId19"/>
    <p:sldId id="1279" r:id="rId20"/>
    <p:sldId id="1253" r:id="rId21"/>
    <p:sldId id="1254" r:id="rId22"/>
    <p:sldId id="1256" r:id="rId23"/>
    <p:sldId id="1257" r:id="rId24"/>
    <p:sldId id="1260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文学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写作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窦娥冤</a:t>
            </a:r>
            <a:r>
              <a:rPr lang="zh-CN" altLang="en-US" sz="5200">
                <a:solidFill>
                  <a:schemeClr val="tx1"/>
                </a:solidFill>
                <a:latin typeface="+mj-ea"/>
                <a:ea typeface="+mj-ea"/>
                <a:cs typeface="微软雅黑" panose="020B0503020204020204" pitchFamily="34" charset="-122"/>
              </a:rPr>
              <a:t>（</a:t>
            </a:r>
            <a:r>
              <a:rPr lang="zh-CN" altLang="en-US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节选</a:t>
            </a:r>
            <a:r>
              <a:rPr lang="zh-CN" altLang="en-US" sz="5200">
                <a:solidFill>
                  <a:schemeClr val="tx1"/>
                </a:solidFill>
                <a:latin typeface="+mj-ea"/>
                <a:ea typeface="+mj-ea"/>
                <a:cs typeface="微软雅黑" panose="020B0503020204020204" pitchFamily="34" charset="-122"/>
              </a:rPr>
              <a:t>）</a:t>
            </a:r>
            <a:endParaRPr lang="zh-CN" altLang="en-US" sz="5400">
              <a:solidFill>
                <a:schemeClr val="tx1"/>
              </a:solidFill>
              <a:latin typeface="+mj-ea"/>
              <a:ea typeface="+mj-ea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4454233"/>
          </a:xfrm>
        </p:spPr>
        <p:txBody>
          <a:bodyPr/>
          <a:lstStyle/>
          <a:p>
            <a:pPr indent="91821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发生在元朝，元朝统治者是蒙古贵族和官僚，被统治者是劳苦大众。元朝统治者不仅对劳动者残酷盘剥，而且实行民族分化的种族歧视政策，以巩固统治地位。他们将全国人口分为四等：蒙古人、色目人、汉人和南人。统治者和地主阶级紧密勾结，共同压迫各族人民。可以说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劳动人民与统治者的阶级矛盾，是元朝社会的主要矛盾。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残酷的阶级压迫和民族压迫下，各族劳动人民都过着悲惨的日子，尤其是受到歧视的汉人和南人，冤案多得数也数不清。一些有正义感的读书人，不满于官府的黑暗统治，便利用杂剧的形式来揭露官场的罪恶和不公平的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社会现象，关汉卿就是其中之一。他把看到的、听到的百姓的悲惨遭遇写进他的剧本中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79103"/>
            <a:ext cx="1967193" cy="37947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83159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109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　杂　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杂剧是一种在宋金杂剧以及诸宫调的影响下发展起来的，用北曲演唱的戏曲形式。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作为一种新型的完整的戏剧形式，元杂剧既有自身的特点，又有严格的体制，在形式上将唱歌、说白、舞蹈等有机结合，并且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产生了韵文和散文相结合、结构完整的文学剧本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特点：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戏剧结构的基本形式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四折一楔子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。一折相当于现在的戏曲的一场或一幕，是故事情节发展的一个较大的自然段落。四折一般分别是故事的开端、发展、高潮和结局。楔子是一个短场戏，放在全剧的开头或两折之间，起序幕或过场的作用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08720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676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②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在音乐上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，杂剧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每折用同一宫调的曲牌联成一套曲子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。宫调是表示声音高低的调式，曲子分许多宫调。曲牌，是曲调的名称。如课文中的【正宫】【端正好】，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是宫调名，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端正好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是曲牌名。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③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在角色分工上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，杂剧角色分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男性角色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女性角色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刚烈豪强及滑稽人物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其他角色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）四类。每类又可分许多小类，其中正末、正旦分别为男女主角。演出时，一本四折均由正末或正旦演唱。由正末演唱的叫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末本戏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，由正旦演唱的叫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旦本戏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。其他角色只有说白。也有变例，如《西厢记》第四本就出现了莺莺、张生和红娘轮唱的情形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18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3278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④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杂剧剧本由曲词、宾白、科介组成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是有严格韵律的新诗体。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是剧中人物的说白，有对白、独白两种形式，其中独白又可分为定场白、冲场白、旁白、带白几种。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，即科范，规定主要动作、表情和舞台效果等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8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文学类文本阅读之分析情节的</a:t>
            </a:r>
            <a:r>
              <a:rPr lang="zh-CN" altLang="zh-CN" sz="2000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988840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050063"/>
              </p:ext>
            </p:extLst>
          </p:nvPr>
        </p:nvGraphicFramePr>
        <p:xfrm>
          <a:off x="406575" y="2636912"/>
          <a:ext cx="11377264" cy="3521981"/>
        </p:xfrm>
        <a:graphic>
          <a:graphicData uri="http://schemas.openxmlformats.org/drawingml/2006/table">
            <a:tbl>
              <a:tblPr firstRow="1" firstCol="1" bandRow="1"/>
              <a:tblGrid>
                <a:gridCol w="1210540">
                  <a:extLst>
                    <a:ext uri="{9D8B030D-6E8A-4147-A177-3AD203B41FA5}">
                      <a16:colId xmlns:a16="http://schemas.microsoft.com/office/drawing/2014/main" val="1320464096"/>
                    </a:ext>
                  </a:extLst>
                </a:gridCol>
                <a:gridCol w="10166724">
                  <a:extLst>
                    <a:ext uri="{9D8B030D-6E8A-4147-A177-3AD203B41FA5}">
                      <a16:colId xmlns:a16="http://schemas.microsoft.com/office/drawing/2014/main" val="3104112935"/>
                    </a:ext>
                  </a:extLst>
                </a:gridCol>
              </a:tblGrid>
              <a:tr h="4372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158618"/>
                  </a:ext>
                </a:extLst>
              </a:tr>
              <a:tr h="13118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情节作用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就是情节对人物形象的塑造、主题的揭示等方面的作用。分析情节作用题主要分为两类：一是分析文中某一情节的作用，二是分析文中典型细节或反复出现的情节的作用。分析情节作用，一般应从结构、内容两方面考虑，但也应关注文体特征，有时又和赏析文章的表达技巧（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特别是情节手法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）结合在一起考查。鉴赏文学类作品的情节是高考的高频考点之一，题型呈现多样化、情景化和实用化的特点。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027734"/>
                  </a:ext>
                </a:extLst>
              </a:tr>
              <a:tr h="6559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的情节描写有什么作用？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本文以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情节开篇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结尾，这样处理有什么艺术效果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好处？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小说中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这一情节多次出现，请简要分析其在文章中的作用。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3378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解答情节作用题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两角度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结构角度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：照应前文；承上启下；线索，贯串全文；设置悬念，埋下伏笔；为后面的情节作铺垫，推动情节发展，使情节曲折生动等。（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关键术语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照应、悬念、伏笔、铺垫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：小说情节的段落（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在内容上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为塑造人物、表现主题服务，为情节发展服务；二是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在结构上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呼应标题、设置悬念、照应文段、埋下伏笔、为后面的情节作铺垫、推动情节发展等。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346237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小说开头段的作用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悬念式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。在作品开头提出疑问，然后在行文过程中或结尾回答疑问。作用是设置悬念，引出下文，并引起读者思考，吸引读者阅读下去；突出人物形象，揭示小说主题。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写景式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。主要作用是交代故事发生的环境，渲染气氛，烘托人物心情，奠定感情基调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53848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小说中间段（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情节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某个情节与全文中相关情节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的关系。主要是照应和伏笔。照应就是文学作品前后文之间的呼应。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照应能使情节连贯，脉络清晰，结构紧凑。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伏笔是指文学作品中，在前段里为后段所作的提示或暗示。在小说中使用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伏笔，能使小说情节曲折，结构紧凑，构思精巧，前后呼应。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情节与主题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的关系。如《骆驼祥子》中暴雨狂泻，道路迷茫，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半死半活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的祥子，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低着头一步一步的往前曳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的情节，反映了旧社会人力车夫的凄苦生活和悲惨命运。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情节与人物性格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的关系。如《水浒传》中写武松打虎，多次提到哨棒，给读者以武松会依仗哨棒打虎的印象；然后安排哨棒被打断、被扔在一边，武松徒手打虎的情节，有力地彰显了武松的英雄本色。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16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小说结尾段的作用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出人意料式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结构安排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上看，能使平淡的故事陡生波澜，猛烈撞击读者的心灵，产生震撼人心的力量；从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表现手法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上看，与前文的伏笔相照应，使人觉得在情理之中。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戛然而止式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。能够让读者充分地驰骋想象，进行艺术的再创造。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补叙式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。常有对上文情节的呼应和解释悬念的作用，使人物形象更加完整，深化主旨。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卒章显志式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。往往有解释悬念、揭示主题的作用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37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70318"/>
          </a:xfrm>
        </p:spPr>
        <p:txBody>
          <a:bodyPr/>
          <a:lstStyle/>
          <a:p>
            <a:pPr indent="538480"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令人感伤式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上看，能更好地深化主题；从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表现人物性格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上看，能很好地塑造人物性格，增强悲剧色彩；从表现效果上看，令人感动，令人回味，引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大团圆式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表现效果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上看，给读者留下了广阔的想象空间，耐人寻味；从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读者的感情体验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上看，与主人公、作者的意愿构成和谐的一体，给人以欣慰、愉悦之感；从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上看，能凸显出人性的美好，符合大众的审美追求，容易引起读者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共鸣。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93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60" y="1412776"/>
            <a:ext cx="11086490" cy="36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73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90023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的作用：突出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交代人物活动的环境，使环境更具典型性等。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的作用：塑造了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的人物形象，表现了人物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的性格或精神，刻画了人物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的心理，使人物形象更加丰满等。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的作用：揭示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寄托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暗示了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的主题，深化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丰富主题等。（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读者感受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的作用：设置悬念，吸引读者的注意力，引起读者的阅读兴趣，引发思考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012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848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P25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157008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7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关汉卿的名言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）船到江心补漏迟。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）芳槿无终日，贞松耐岁寒。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）花有重开日，人无再少年。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）着意栽花花不发，等闲插柳柳成阴。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）官官相为倚亲属。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）为善的受贫穷更命短，造恶的享富贵又寿延。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606700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）得放手时须放手，得饶人处且饶人。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）东洋海洗不尽脸上羞，西华山遮不了身边丑。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）恰不道人到中年万事休，我怎肯虚度了春秋！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）衙门从古向南开，就中无个不冤哉！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）大丈夫敢勇当先，一人拼命，万夫难当。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）有日月朝暮悬，有鬼神掌着生死权。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）儿孙自有儿孙福，莫为儿孙作远忧。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65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关汉卿巧言脱险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相传关汉卿因编演《窦娥冤》触怒当朝权贵，官府悬赏欲将他捉拿治罪。关汉卿闻讯连夜出逃。途中遇到几名巡夜的捕快，拦住他盘查。班头问：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你是干什么的？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关汉卿三句不离本行，顺口答道：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三五步走遍天下，六七人统领千军。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班头见此人口吐狂言，心中恼火，拿火把近前一照，觉得好生面熟，便问道：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你是个唱戏人吧？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关汉卿答：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或为君子小人，或为才子佳人，登台便见；有时欢天喜地，有时惊天动地，转眼皆空。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班头品味此言，问道：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莫非你是关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关汉卿听罢哈哈一笑：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看我非我，我看我，我亦非我；装谁像谁，谁装谁，谁就像谁。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班头本来是个戏迷，爱看关汉卿编演的戏，如今更料定此人是关汉卿。他暗忖：拿吧，不忍心；不拿吧，眼见五百两赏银从身边流走，甚是可惜。关汉卿看出班头的心事，又吟出一首诗来：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台头莫逞强，纵得到厚禄高官，得意无非俄顷事；眼下何足算，到头来抛盔卸甲，下场还是普通人。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班头听得此言有所醒悟，便对衙役们说：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放他走吧，这是个书呆子！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41351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从《窦娥冤》中看</a:t>
            </a:r>
            <a:r>
              <a:rPr lang="en-US" altLang="zh-CN" b="1" dirty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孝道</a:t>
            </a:r>
            <a:r>
              <a:rPr lang="en-US" altLang="zh-CN" b="1" dirty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窦娥不忍见婆婆受拷打而屈招，这是作为儿媳向婆婆尽孝，免使婆婆受罪。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窦娥处处替婆婆着想，关心婆婆，在临刑时仍劝婆婆不要悲伤，更加体现了窦娥的孝。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百善孝为先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，晚辈向长辈尽孝道，是我们中华民族的优良传统。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子欲养而亲不待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人生的一种大悲。能够孝敬老人，有机会孝敬老人，是人生极大的满足和幸福。我们能够在孝敬老人时享受美妙的过程和动人的时光，这本身就是一种莫大的幸福。穷也罢，富也罢，只要用心去感受，你会发现：孝敬老人其实是一种永不磨灭的幸福和感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传统美德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美的感悟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传统文化的传承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355413" cy="42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91" y="1196752"/>
            <a:ext cx="10855428" cy="29415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3933056"/>
            <a:ext cx="1562396" cy="15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07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2060848"/>
            <a:ext cx="9748678" cy="28083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708920"/>
            <a:ext cx="1562396" cy="15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3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902" y="1608999"/>
            <a:ext cx="9080864" cy="24843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851" y="3356992"/>
            <a:ext cx="4248472" cy="1038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39" y="2060848"/>
            <a:ext cx="1562396" cy="15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51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5408665"/>
            <a:ext cx="1420249" cy="4320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4869160"/>
            <a:ext cx="988201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4365104"/>
            <a:ext cx="988201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顺水推船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见风转舵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顺水推船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：比喻顺应趋势办事。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见风转舵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：比喻态度、做法等跟着情势转变方向（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含贬义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顺应某种趋势或情势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前者是中性词，后者是贬义词。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面对市场的积极反馈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公司决定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顺水推舟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进一步拓展产品线。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他是谁当权就巴结谁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见风转舵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的小人成不了大事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9" name="21XBS1.eps" descr="id:21474910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628800"/>
            <a:ext cx="1954502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4" y="3969268"/>
            <a:ext cx="1276234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4" y="3429000"/>
            <a:ext cx="988201" cy="4320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2888732"/>
            <a:ext cx="988201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杳无音信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销声匿迹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杳无音信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：一点儿消息也没有，形容失去联系或没有方法联系。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销声匿迹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：不再公开讲话，不再出头露面。形容隐藏起来或不公开出现。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二者都有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没有消息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杳无音信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是被动的没有消息，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销声匿迹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是主动的不出现。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女儿外出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至今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杳无音信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王先生夫妇心急如焚。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他在取得了一番成就后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渐渐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销声匿迹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不再出现在公众视线中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4077072"/>
            <a:ext cx="1348241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3531805"/>
            <a:ext cx="988201" cy="4320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2943050"/>
            <a:ext cx="988201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有口难言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有口难分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有口难言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：因某种原因，心里的话不能对别人说。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有口难分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：形容很难分辩。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都形容一种想说却说不清楚的困境，都用于被误解、受冤屈的场景。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有口难言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的困难在于说不出口，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有口难分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的困难在于分辨不清。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苏婆婆心中有很多苦衷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但是却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有口难言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面对这样的误会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我真是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有口难分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不知该如何解释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0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85" y="3501008"/>
            <a:ext cx="1348241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前合后偃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前倾后仰，站不稳。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不明不暗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糊里糊涂。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一任他前遮后拥闹哜喳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挤的俺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前合后偃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走踢踏。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他从这些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不明不暗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的线索中找出线头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找到要害的扣结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准备理清它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2317</Words>
  <Application>Microsoft Office PowerPoint</Application>
  <PresentationFormat>自定义</PresentationFormat>
  <Paragraphs>96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方正清刻本悦宋简体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591</cp:revision>
  <dcterms:created xsi:type="dcterms:W3CDTF">2020-11-06T05:24:00Z</dcterms:created>
  <dcterms:modified xsi:type="dcterms:W3CDTF">2025-10-30T10:47:29Z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